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6858000" cx="9144000"/>
  <p:notesSz cx="6858000" cy="9144000"/>
  <p:embeddedFontLst>
    <p:embeddedFont>
      <p:font typeface="Libre Franklin Black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LibreFranklinBlack-bold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ibreFranklinBlack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type="ctrTitle"/>
          </p:nvPr>
        </p:nvSpPr>
        <p:spPr>
          <a:xfrm>
            <a:off x="1114425" y="1122362"/>
            <a:ext cx="6456900" cy="3744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Libre Franklin Black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114425" y="5230134"/>
            <a:ext cx="34575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" type="body"/>
          </p:nvPr>
        </p:nvSpPr>
        <p:spPr>
          <a:xfrm rot="5400000">
            <a:off x="2547338" y="685132"/>
            <a:ext cx="3854100" cy="7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type="title"/>
          </p:nvPr>
        </p:nvSpPr>
        <p:spPr>
          <a:xfrm rot="5400000">
            <a:off x="4987199" y="2534623"/>
            <a:ext cx="5279100" cy="200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867525" y="615219"/>
            <a:ext cx="53229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914400" y="2318032"/>
            <a:ext cx="71199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/>
            </a:lvl1pPr>
            <a:lvl2pPr indent="-3175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+"/>
              <a:defRPr/>
            </a:lvl2pPr>
            <a:lvl3pPr indent="-3175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+"/>
              <a:defRPr sz="1200"/>
            </a:lvl4pPr>
            <a:lvl5pPr indent="-3048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title"/>
          </p:nvPr>
        </p:nvSpPr>
        <p:spPr>
          <a:xfrm>
            <a:off x="914400" y="1368862"/>
            <a:ext cx="7115100" cy="36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Libre Franklin Black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914400" y="5318974"/>
            <a:ext cx="7115100" cy="85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914400" y="2168278"/>
            <a:ext cx="3527100" cy="40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4702410" y="2168278"/>
            <a:ext cx="3587100" cy="40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914400" y="365125"/>
            <a:ext cx="73152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914401" y="2109789"/>
            <a:ext cx="33810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 cap="none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6"/>
          <p:cNvSpPr txBox="1"/>
          <p:nvPr>
            <p:ph idx="2" type="body"/>
          </p:nvPr>
        </p:nvSpPr>
        <p:spPr>
          <a:xfrm>
            <a:off x="914401" y="3063530"/>
            <a:ext cx="3381000" cy="31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3" type="body"/>
          </p:nvPr>
        </p:nvSpPr>
        <p:spPr>
          <a:xfrm>
            <a:off x="4848650" y="2109789"/>
            <a:ext cx="3381000" cy="837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 cap="none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6"/>
          <p:cNvSpPr txBox="1"/>
          <p:nvPr>
            <p:ph idx="4" type="body"/>
          </p:nvPr>
        </p:nvSpPr>
        <p:spPr>
          <a:xfrm>
            <a:off x="4848650" y="3063530"/>
            <a:ext cx="3381000" cy="31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+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title"/>
          </p:nvPr>
        </p:nvSpPr>
        <p:spPr>
          <a:xfrm>
            <a:off x="914400" y="457200"/>
            <a:ext cx="2832300" cy="28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Libre Franklin Black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" type="body"/>
          </p:nvPr>
        </p:nvSpPr>
        <p:spPr>
          <a:xfrm>
            <a:off x="4168187" y="987425"/>
            <a:ext cx="44616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+"/>
              <a:defRPr sz="2000"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+"/>
              <a:defRPr sz="1600"/>
            </a:lvl4pPr>
            <a:lvl5pPr indent="-3302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2" name="Google Shape;62;p9"/>
          <p:cNvSpPr txBox="1"/>
          <p:nvPr>
            <p:ph idx="2" type="body"/>
          </p:nvPr>
        </p:nvSpPr>
        <p:spPr>
          <a:xfrm>
            <a:off x="914400" y="3484210"/>
            <a:ext cx="2826600" cy="23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3" name="Google Shape;63;p9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914400" y="457200"/>
            <a:ext cx="29493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Libre Franklin Black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/>
          <p:nvPr>
            <p:ph idx="2" type="pic"/>
          </p:nvPr>
        </p:nvSpPr>
        <p:spPr>
          <a:xfrm>
            <a:off x="4256108" y="657055"/>
            <a:ext cx="4373400" cy="551520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10"/>
          <p:cNvSpPr txBox="1"/>
          <p:nvPr>
            <p:ph idx="1" type="body"/>
          </p:nvPr>
        </p:nvSpPr>
        <p:spPr>
          <a:xfrm>
            <a:off x="914399" y="3484210"/>
            <a:ext cx="2826600" cy="23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10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Libre Franklin Black"/>
              <a:buNone/>
              <a:defRPr b="0" i="1" sz="4000" u="none" cap="none" strike="noStrike">
                <a:solidFill>
                  <a:srgbClr val="000000"/>
                </a:solidFill>
                <a:highlight>
                  <a:srgbClr val="FFFF00"/>
                </a:highlight>
                <a:latin typeface="Libre Franklin Black"/>
                <a:ea typeface="Libre Franklin Black"/>
                <a:cs typeface="Libre Franklin Black"/>
                <a:sym typeface="Libre Franklin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14400" y="2318032"/>
            <a:ext cx="71199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indent="-3175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nsolas"/>
              <a:buChar char="+"/>
              <a:defRPr b="0" i="0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indent="-3175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indent="-3048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nsolas"/>
              <a:buChar char="+"/>
              <a:defRPr b="0" i="0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 rot="-5400000">
            <a:off x="-1116603" y="4726491"/>
            <a:ext cx="2758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95834" y="6356350"/>
            <a:ext cx="413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179112" y="6356350"/>
            <a:ext cx="83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1" name="Google Shape;11;p1"/>
          <p:cNvGrpSpPr/>
          <p:nvPr/>
        </p:nvGrpSpPr>
        <p:grpSpPr>
          <a:xfrm>
            <a:off x="130972" y="6356027"/>
            <a:ext cx="268575" cy="358082"/>
            <a:chOff x="4135730" y="1745593"/>
            <a:chExt cx="558717" cy="558717"/>
          </a:xfrm>
        </p:grpSpPr>
        <p:grpSp>
          <p:nvGrpSpPr>
            <p:cNvPr id="12" name="Google Shape;12;p1"/>
            <p:cNvGrpSpPr/>
            <p:nvPr/>
          </p:nvGrpSpPr>
          <p:grpSpPr>
            <a:xfrm>
              <a:off x="4135730" y="1745593"/>
              <a:ext cx="558717" cy="558717"/>
              <a:chOff x="1028007" y="1706570"/>
              <a:chExt cx="575700" cy="575700"/>
            </a:xfrm>
          </p:grpSpPr>
          <p:cxnSp>
            <p:nvCxnSpPr>
              <p:cNvPr id="13" name="Google Shape;13;p1"/>
              <p:cNvCxnSpPr/>
              <p:nvPr/>
            </p:nvCxnSpPr>
            <p:spPr>
              <a:xfrm>
                <a:off x="1028007" y="1994415"/>
                <a:ext cx="575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14" name="Google Shape;14;p1"/>
              <p:cNvCxnSpPr/>
              <p:nvPr/>
            </p:nvCxnSpPr>
            <p:spPr>
              <a:xfrm rot="-5400000">
                <a:off x="1028012" y="1994420"/>
                <a:ext cx="5757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sp>
          <p:nvSpPr>
            <p:cNvPr id="15" name="Google Shape;15;p1"/>
            <p:cNvSpPr/>
            <p:nvPr/>
          </p:nvSpPr>
          <p:spPr>
            <a:xfrm>
              <a:off x="4336389" y="1946248"/>
              <a:ext cx="157500" cy="157500"/>
            </a:xfrm>
            <a:prstGeom prst="ellipse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gallery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AI-Powered Adaptive Cybersecurity Threat Detection System</a:t>
            </a:r>
            <a:endParaRPr/>
          </a:p>
        </p:txBody>
      </p:sp>
      <p:sp>
        <p:nvSpPr>
          <p:cNvPr id="90" name="Google Shape;90;p13"/>
          <p:cNvSpPr txBox="1"/>
          <p:nvPr>
            <p:ph idx="1" type="body"/>
          </p:nvPr>
        </p:nvSpPr>
        <p:spPr>
          <a:xfrm>
            <a:off x="914400" y="2318032"/>
            <a:ext cx="71199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 Executive Management Review Presentation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COMP-699B – Professional Seminar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Rivier University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Bhanuprakash Reddy Kamatam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December </a:t>
            </a:r>
            <a:r>
              <a:rPr lang="en-US" sz="3200">
                <a:latin typeface="Calibri"/>
                <a:ea typeface="Calibri"/>
                <a:cs typeface="Calibri"/>
                <a:sym typeface="Calibri"/>
              </a:rPr>
              <a:t>07 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2025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Overview</a:t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510700" y="2318025"/>
            <a:ext cx="4377600" cy="40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1242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Backend: Python, TensorFlow, Flask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Frontend: React.js, Chart.js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DB: PostgreSQL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Testing: Wireshark, PyTest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Deployment: Docker, AWS EC2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(Bondhala, 2025)</a:t>
            </a:r>
            <a:endParaRPr/>
          </a:p>
        </p:txBody>
      </p:sp>
      <p:pic>
        <p:nvPicPr>
          <p:cNvPr id="153" name="Google Shape;153;p22"/>
          <p:cNvPicPr preferRelativeResize="0"/>
          <p:nvPr/>
        </p:nvPicPr>
        <p:blipFill rotWithShape="1">
          <a:blip r:embed="rId3">
            <a:alphaModFix/>
          </a:blip>
          <a:srcRect b="0" l="0" r="0" t="15987"/>
          <a:stretch/>
        </p:blipFill>
        <p:spPr>
          <a:xfrm>
            <a:off x="5022450" y="2936525"/>
            <a:ext cx="3950901" cy="2790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Live System Demonstration Summary</a:t>
            </a:r>
            <a:endParaRPr/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291825" y="2318025"/>
            <a:ext cx="34836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1242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Dashboard visualizations.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Real-time alerts.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Classification confidence.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Admin feedback loop.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 Encrypted logging.</a:t>
            </a:r>
            <a:endParaRPr/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7825" y="2095525"/>
            <a:ext cx="5063775" cy="40945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 Model Performance</a:t>
            </a:r>
            <a:endParaRPr/>
          </a:p>
        </p:txBody>
      </p:sp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437750" y="2318025"/>
            <a:ext cx="4505100" cy="41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Accuracy: 93.2% | Precision: 0.91 | Recall: 0.90 | Latency: 1.8s</a:t>
            </a:r>
            <a:endParaRPr/>
          </a:p>
          <a:p>
            <a:pPr indent="-32766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Models: Random Forest, CNN, Isolation Forest</a:t>
            </a:r>
            <a:endParaRPr/>
          </a:p>
          <a:p>
            <a:pPr indent="-32766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Explainability: SHAP visualization</a:t>
            </a:r>
            <a:endParaRPr/>
          </a:p>
          <a:p>
            <a:pPr indent="-32766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(Alzaylaee, 2025)</a:t>
            </a:r>
            <a:endParaRPr/>
          </a:p>
        </p:txBody>
      </p:sp>
      <p:pic>
        <p:nvPicPr>
          <p:cNvPr id="167" name="Google Shape;167;p24" title="AI_Cybersecurity_Model_Performanc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1725" y="2898050"/>
            <a:ext cx="3896350" cy="2337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Explainable AI Demonstration</a:t>
            </a:r>
            <a:endParaRPr/>
          </a:p>
        </p:txBody>
      </p: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255350" y="2318025"/>
            <a:ext cx="39762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1242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 Alert: Abnormal login pattern detected.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 factors: IP, frequency, timing anomalies.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(Mohale &amp; Obagbuwa, 2025)</a:t>
            </a:r>
            <a:endParaRPr/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3950" y="2318025"/>
            <a:ext cx="4607651" cy="2796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Security Implementation</a:t>
            </a:r>
            <a:endParaRPr/>
          </a:p>
        </p:txBody>
      </p:sp>
      <p:sp>
        <p:nvSpPr>
          <p:cNvPr id="180" name="Google Shape;180;p26"/>
          <p:cNvSpPr txBox="1"/>
          <p:nvPr>
            <p:ph idx="1" type="body"/>
          </p:nvPr>
        </p:nvSpPr>
        <p:spPr>
          <a:xfrm>
            <a:off x="492475" y="2318025"/>
            <a:ext cx="32646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32766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AES-256 Encryption | Token Auth | Blockchain Hashing | Docker Isolation</a:t>
            </a:r>
            <a:endParaRPr/>
          </a:p>
          <a:p>
            <a:pPr indent="-32766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(Purandhar et al., 2025)</a:t>
            </a:r>
            <a:endParaRPr/>
          </a:p>
        </p:txBody>
      </p:sp>
      <p:pic>
        <p:nvPicPr>
          <p:cNvPr id="181" name="Google Shape;18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9475" y="2095525"/>
            <a:ext cx="5082125" cy="33880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Code Walkthrough Introduction</a:t>
            </a:r>
            <a:endParaRPr/>
          </a:p>
        </p:txBody>
      </p:sp>
      <p:sp>
        <p:nvSpPr>
          <p:cNvPr id="187" name="Google Shape;187;p27"/>
          <p:cNvSpPr txBox="1"/>
          <p:nvPr>
            <p:ph idx="1" type="body"/>
          </p:nvPr>
        </p:nvSpPr>
        <p:spPr>
          <a:xfrm>
            <a:off x="437750" y="2318025"/>
            <a:ext cx="3702600" cy="41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Demonstrate code matching requirements and UML.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main classes, models, and dashboard integration.</a:t>
            </a:r>
            <a:endParaRPr/>
          </a:p>
        </p:txBody>
      </p:sp>
      <p:pic>
        <p:nvPicPr>
          <p:cNvPr id="188" name="Google Shape;18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5150" y="2660950"/>
            <a:ext cx="4698849" cy="2641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Folder Structure</a:t>
            </a:r>
            <a:endParaRPr/>
          </a:p>
        </p:txBody>
      </p:sp>
      <p:sp>
        <p:nvSpPr>
          <p:cNvPr id="194" name="Google Shape;194;p28"/>
          <p:cNvSpPr txBox="1"/>
          <p:nvPr>
            <p:ph idx="1" type="body"/>
          </p:nvPr>
        </p:nvSpPr>
        <p:spPr>
          <a:xfrm>
            <a:off x="346550" y="2318025"/>
            <a:ext cx="4505100" cy="41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/AI_IDS_Project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├── data/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├── models/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├── preprocessing/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├── dashboard/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├── app.py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├── config.yaml</a:t>
            </a:r>
            <a:endParaRPr/>
          </a:p>
        </p:txBody>
      </p:sp>
      <p:pic>
        <p:nvPicPr>
          <p:cNvPr id="195" name="Google Shape;19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4050" y="2095525"/>
            <a:ext cx="3987551" cy="398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MLModel Class</a:t>
            </a:r>
            <a:endParaRPr/>
          </a:p>
        </p:txBody>
      </p:sp>
      <p:sp>
        <p:nvSpPr>
          <p:cNvPr id="201" name="Google Shape;201;p29"/>
          <p:cNvSpPr txBox="1"/>
          <p:nvPr>
            <p:ph idx="1" type="body"/>
          </p:nvPr>
        </p:nvSpPr>
        <p:spPr>
          <a:xfrm>
            <a:off x="346550" y="2318025"/>
            <a:ext cx="3957900" cy="40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/>
          </a:bodyPr>
          <a:lstStyle/>
          <a:p>
            <a:pPr indent="-29718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Implements classification logic: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 predict(self, X_test):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return self.model.predict(X_test)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Links to requirement: classify anomalies.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(Hassan et al., 2024)</a:t>
            </a:r>
            <a:endParaRPr/>
          </a:p>
        </p:txBody>
      </p:sp>
      <p:pic>
        <p:nvPicPr>
          <p:cNvPr id="202" name="Google Shape;20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3325" y="2515025"/>
            <a:ext cx="4534748" cy="3023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AnomalyDetector</a:t>
            </a:r>
            <a:endParaRPr/>
          </a:p>
        </p:txBody>
      </p:sp>
      <p:sp>
        <p:nvSpPr>
          <p:cNvPr id="208" name="Google Shape;208;p30"/>
          <p:cNvSpPr txBox="1"/>
          <p:nvPr>
            <p:ph idx="1" type="body"/>
          </p:nvPr>
        </p:nvSpPr>
        <p:spPr>
          <a:xfrm>
            <a:off x="419500" y="2318025"/>
            <a:ext cx="3666300" cy="41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-29718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AnomalyDetector: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def analyze(self, packet):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if self.model.predict(packet)=='attack': log_alert(packet)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Meets functional req: real-time detection.</a:t>
            </a:r>
            <a:endParaRPr/>
          </a:p>
        </p:txBody>
      </p:sp>
      <p:pic>
        <p:nvPicPr>
          <p:cNvPr id="209" name="Google Shape;20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8200" y="2095525"/>
            <a:ext cx="4753402" cy="3168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Dashboard Integration</a:t>
            </a:r>
            <a:endParaRPr/>
          </a:p>
        </p:txBody>
      </p:sp>
      <p:sp>
        <p:nvSpPr>
          <p:cNvPr id="215" name="Google Shape;215;p31"/>
          <p:cNvSpPr txBox="1"/>
          <p:nvPr>
            <p:ph idx="1" type="body"/>
          </p:nvPr>
        </p:nvSpPr>
        <p:spPr>
          <a:xfrm>
            <a:off x="273600" y="2318025"/>
            <a:ext cx="41403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1242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@app.route('/alerts')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def get_alerts():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return jsonify(Alert.query.all())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Displays results on React UI.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(Bondhala, 2025; Mohale &amp; Obagbuwa, 2025)</a:t>
            </a:r>
            <a:endParaRPr/>
          </a:p>
        </p:txBody>
      </p:sp>
      <p:pic>
        <p:nvPicPr>
          <p:cNvPr id="216" name="Google Shape;2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460325"/>
            <a:ext cx="4425300" cy="295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Background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419500" y="2318025"/>
            <a:ext cx="4152600" cy="40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10000"/>
          </a:bodyPr>
          <a:lstStyle/>
          <a:p>
            <a:pPr indent="-29718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Cyberattacks such as ransomware and zero-day exploits are increasing.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Traditional IDS fail against evolving threats.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 can learn dynamically to provide real-time protection.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(Saragih et al., 2025)</a:t>
            </a:r>
            <a:endParaRPr/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275" y="2772375"/>
            <a:ext cx="3751725" cy="196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Requirements Traceability</a:t>
            </a:r>
            <a:endParaRPr/>
          </a:p>
        </p:txBody>
      </p:sp>
      <p:sp>
        <p:nvSpPr>
          <p:cNvPr id="222" name="Google Shape;222;p32"/>
          <p:cNvSpPr txBox="1"/>
          <p:nvPr>
            <p:ph idx="1" type="body"/>
          </p:nvPr>
        </p:nvSpPr>
        <p:spPr>
          <a:xfrm>
            <a:off x="328300" y="2318025"/>
            <a:ext cx="46146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Detect Intrusion → AnomalyDetector | Log Alerts → AlertManager | Dashboard → Flask API | Explainability → SHAP Module</a:t>
            </a:r>
            <a:endParaRPr/>
          </a:p>
        </p:txBody>
      </p:sp>
      <p:pic>
        <p:nvPicPr>
          <p:cNvPr id="223" name="Google Shape;22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300" y="2095525"/>
            <a:ext cx="3896300" cy="389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Summary &amp; Reflection</a:t>
            </a:r>
            <a:endParaRPr/>
          </a:p>
        </p:txBody>
      </p:sp>
      <p:sp>
        <p:nvSpPr>
          <p:cNvPr id="229" name="Google Shape;229;p33"/>
          <p:cNvSpPr txBox="1"/>
          <p:nvPr>
            <p:ph idx="1" type="body"/>
          </p:nvPr>
        </p:nvSpPr>
        <p:spPr>
          <a:xfrm>
            <a:off x="914400" y="2318032"/>
            <a:ext cx="7119900" cy="3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achieved: Real-time detection, explainability, scalability.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work: Blockchain &amp; federated learning.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(Mohale &amp; Obagbuwa, 2025; Al &amp; Sağıroğlu, 2024)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References</a:t>
            </a:r>
            <a:endParaRPr/>
          </a:p>
        </p:txBody>
      </p:sp>
      <p:sp>
        <p:nvSpPr>
          <p:cNvPr id="235" name="Google Shape;235;p34"/>
          <p:cNvSpPr txBox="1"/>
          <p:nvPr>
            <p:ph idx="1" type="body"/>
          </p:nvPr>
        </p:nvSpPr>
        <p:spPr>
          <a:xfrm>
            <a:off x="474225" y="2206975"/>
            <a:ext cx="8262300" cy="40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29718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Al, S., &amp; Sağıroğlu, Ş. (2024). A review of explainable AI in IDS.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Alzaylaee, M. (2025). Enhancing cybersecurity through AI.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Bondhala, R. (2025). Cybersecurity in AI-driven data centers.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Hassan, Y. G. (2024). AI-driven intrusion detection.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Mohale, V. Z., &amp; Obagbuwa, I. (2025). Systematic review on XAI IDS.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Purandhar, N. (2025). AI + Blockchain for CPS.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Saragih, H. (2025). IT professionals’ perspectives on AI IDS.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Research Motivation</a:t>
            </a:r>
            <a:endParaRPr/>
          </a:p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383025" y="2318025"/>
            <a:ext cx="4188900" cy="40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/>
          </a:bodyPr>
          <a:lstStyle/>
          <a:p>
            <a:pPr indent="-29718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AI-IDS models outperform traditional systems by 40%.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Explainable AI (XAI) adds interpretability.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Focus on trustworthy cybersecurity.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(Hassan et al., 2024; Al &amp; Sağıroğlu, 2024)</a:t>
            </a:r>
            <a:endParaRPr/>
          </a:p>
        </p:txBody>
      </p:sp>
      <p:pic>
        <p:nvPicPr>
          <p:cNvPr id="104" name="Google Shape;10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1500" y="2747442"/>
            <a:ext cx="3780325" cy="21711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 Objectives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218875" y="2318025"/>
            <a:ext cx="3921600" cy="42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29718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Real-time detection and classification.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Explainable alerts for administrators.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Visual dashboard monitoring.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Reduce false positives and improve latency.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(Mohale &amp; Obagbuwa, 2025)</a:t>
            </a:r>
            <a:endParaRPr/>
          </a:p>
        </p:txBody>
      </p:sp>
      <p:pic>
        <p:nvPicPr>
          <p:cNvPr id="111" name="Google Shape;111;p16"/>
          <p:cNvPicPr preferRelativeResize="0"/>
          <p:nvPr/>
        </p:nvPicPr>
        <p:blipFill rotWithShape="1">
          <a:blip r:embed="rId3">
            <a:alphaModFix/>
          </a:blip>
          <a:srcRect b="0" l="3774" r="2089" t="5589"/>
          <a:stretch/>
        </p:blipFill>
        <p:spPr>
          <a:xfrm>
            <a:off x="4888000" y="2024575"/>
            <a:ext cx="3921600" cy="435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System Architecture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273600" y="1696250"/>
            <a:ext cx="4505100" cy="48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1242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Layers: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Data Ingestion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Processing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AI Analysis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Response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 Storage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Tools: Wireshark, Flask, PostgreSQL.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(Alzaylaee, 2025; Bondhala, 2025)</a:t>
            </a:r>
            <a:endParaRPr/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1100" y="2095525"/>
            <a:ext cx="4060500" cy="406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Functional Requirements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182400" y="2318025"/>
            <a:ext cx="4286400" cy="41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/>
          </a:bodyPr>
          <a:lstStyle/>
          <a:p>
            <a:pPr indent="-29718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Detect and classify anomalies.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 alerts securely.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Visualize alerts on dashboard.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Enable user feedback.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Retrain periodically.</a:t>
            </a:r>
            <a:endParaRPr/>
          </a:p>
          <a:p>
            <a:pPr indent="-29718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(Mohale &amp; Obagbuwa, 2025)</a:t>
            </a:r>
            <a:endParaRPr/>
          </a:p>
        </p:txBody>
      </p:sp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460300"/>
            <a:ext cx="4370401" cy="2684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Non-Functional Requirements</a:t>
            </a:r>
            <a:endParaRPr/>
          </a:p>
        </p:txBody>
      </p:sp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310075" y="2318025"/>
            <a:ext cx="3137100" cy="43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-31242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Latency &lt;2 sec | Accuracy &gt;92% | Uptime 99% | AES-256 Encryption | Usable Interface | Explainable Alerts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(Al &amp; Sağıroğlu, 2024)</a:t>
            </a:r>
            <a:endParaRPr/>
          </a:p>
        </p:txBody>
      </p:sp>
      <p:pic>
        <p:nvPicPr>
          <p:cNvPr id="132" name="Google Shape;132;p19" title="NFR_Targets_Graph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9575" y="2095525"/>
            <a:ext cx="5392025" cy="3235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UML &amp; Design Summary</a:t>
            </a:r>
            <a:endParaRPr/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346500" y="2299775"/>
            <a:ext cx="4225500" cy="41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31242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Case: Admin interacts with AI Engine and Dashboard.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Diagram: MLModel, FeatureExtractor, AnomalyDetector.</a:t>
            </a:r>
            <a:endParaRPr/>
          </a:p>
          <a:p>
            <a:pPr indent="-31242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Sequence Diagram: Capture → Detect → Alert → Dashboard.</a:t>
            </a:r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2095525"/>
            <a:ext cx="4267200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914400" y="365125"/>
            <a:ext cx="7119900" cy="157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Key System Design Decisions</a:t>
            </a:r>
            <a:endParaRPr/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583650" y="2318025"/>
            <a:ext cx="4067400" cy="41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Hybrid ML-DL Model 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Explainable AI 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Blockchain Logging 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Docker Deployment  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Federated Learning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(Purandhar et al., 2025)</a:t>
            </a:r>
            <a:endParaRPr/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4318" y="3429000"/>
            <a:ext cx="4554682" cy="157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etscapeVTI">
  <a:themeElements>
    <a:clrScheme name="Streetscape2">
      <a:dk1>
        <a:srgbClr val="000000"/>
      </a:dk1>
      <a:lt1>
        <a:srgbClr val="FFFFFF"/>
      </a:lt1>
      <a:dk2>
        <a:srgbClr val="191919"/>
      </a:dk2>
      <a:lt2>
        <a:srgbClr val="F3F2EE"/>
      </a:lt2>
      <a:accent1>
        <a:srgbClr val="448885"/>
      </a:accent1>
      <a:accent2>
        <a:srgbClr val="627C58"/>
      </a:accent2>
      <a:accent3>
        <a:srgbClr val="848358"/>
      </a:accent3>
      <a:accent4>
        <a:srgbClr val="547096"/>
      </a:accent4>
      <a:accent5>
        <a:srgbClr val="646464"/>
      </a:accent5>
      <a:accent6>
        <a:srgbClr val="A8A8A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